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5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6" r:id="rId3"/>
    <p:sldId id="257" r:id="rId4"/>
    <p:sldId id="312" r:id="rId5"/>
    <p:sldId id="311" r:id="rId6"/>
    <p:sldId id="280" r:id="rId7"/>
    <p:sldId id="310" r:id="rId8"/>
    <p:sldId id="266" r:id="rId9"/>
    <p:sldId id="268" r:id="rId10"/>
    <p:sldId id="279" r:id="rId11"/>
    <p:sldId id="300" r:id="rId12"/>
    <p:sldId id="301" r:id="rId13"/>
    <p:sldId id="275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sher, Sidn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17A"/>
    <a:srgbClr val="740000"/>
    <a:srgbClr val="B40000"/>
    <a:srgbClr val="5F93D3"/>
    <a:srgbClr val="B4CCEA"/>
    <a:srgbClr val="FF4B4B"/>
    <a:srgbClr val="FFABAB"/>
    <a:srgbClr val="1F6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1" autoAdjust="0"/>
    <p:restoredTop sz="84463" autoAdjust="0"/>
  </p:normalViewPr>
  <p:slideViewPr>
    <p:cSldViewPr snapToGrid="0">
      <p:cViewPr>
        <p:scale>
          <a:sx n="80" d="100"/>
          <a:sy n="80" d="100"/>
        </p:scale>
        <p:origin x="-1782" y="-354"/>
      </p:cViewPr>
      <p:guideLst>
        <p:guide orient="horz" pos="1072"/>
        <p:guide pos="3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44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dcvfxshn\SFISHER$\Today's%20Work\Telework%20report%20briefing%20graphs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80">
                <a:fgClr>
                  <a:srgbClr val="2EF24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AB1539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Participation!$B$37:$B$41</c:f>
              <c:strCache>
                <c:ptCount val="5"/>
                <c:pt idx="0">
                  <c:v>Teleworks</c:v>
                </c:pt>
                <c:pt idx="1">
                  <c:v>Does not telework - 
must be physically present</c:v>
                </c:pt>
                <c:pt idx="2">
                  <c:v>Does not telework - 
technical issues</c:v>
                </c:pt>
                <c:pt idx="3">
                  <c:v>Does not telework - 
not approved</c:v>
                </c:pt>
                <c:pt idx="4">
                  <c:v>Does not telework - 
by choice</c:v>
                </c:pt>
              </c:strCache>
            </c:strRef>
          </c:cat>
          <c:val>
            <c:numRef>
              <c:f>Participation!$C$37:$C$41</c:f>
              <c:numCache>
                <c:formatCode>0%</c:formatCode>
                <c:ptCount val="5"/>
                <c:pt idx="0">
                  <c:v>0.24000000000000005</c:v>
                </c:pt>
                <c:pt idx="1">
                  <c:v>0.35000000000000009</c:v>
                </c:pt>
                <c:pt idx="2">
                  <c:v>6.0000000000000019E-2</c:v>
                </c:pt>
                <c:pt idx="3">
                  <c:v>0.22000000000000003</c:v>
                </c:pt>
                <c:pt idx="4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189316301382002"/>
          <c:y val="0.10922946309373349"/>
          <c:w val="0.37710282472921625"/>
          <c:h val="0.78154107381253302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33980-A788-42A8-A0A2-E27488E97752}" type="doc">
      <dgm:prSet loTypeId="urn:microsoft.com/office/officeart/2008/layout/VerticalCircleList" loCatId="list" qsTypeId="urn:microsoft.com/office/officeart/2005/8/quickstyle/simple1#8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4DEBD1-A37D-45DF-83F3-730B2627E150}">
      <dgm:prSet phldrT="[Text]"/>
      <dgm:spPr/>
      <dgm:t>
        <a:bodyPr/>
        <a:lstStyle/>
        <a:p>
          <a:r>
            <a:rPr lang="en-US" dirty="0" smtClean="0"/>
            <a:t>77 agencies address telework in Continuity of Operations Plan</a:t>
          </a:r>
          <a:endParaRPr lang="en-US" dirty="0"/>
        </a:p>
      </dgm:t>
    </dgm:pt>
    <dgm:pt modelId="{7964E54E-8467-4E58-82D5-B829E21ED831}" type="parTrans" cxnId="{7733F26B-55BA-43B7-889A-DAD41375FFB2}">
      <dgm:prSet/>
      <dgm:spPr/>
      <dgm:t>
        <a:bodyPr/>
        <a:lstStyle/>
        <a:p>
          <a:endParaRPr lang="en-US"/>
        </a:p>
      </dgm:t>
    </dgm:pt>
    <dgm:pt modelId="{B7827494-CA0D-47B5-8E24-DB7B4EDD2C8E}" type="sibTrans" cxnId="{7733F26B-55BA-43B7-889A-DAD41375FFB2}">
      <dgm:prSet/>
      <dgm:spPr/>
      <dgm:t>
        <a:bodyPr/>
        <a:lstStyle/>
        <a:p>
          <a:endParaRPr lang="en-US"/>
        </a:p>
      </dgm:t>
    </dgm:pt>
    <dgm:pt modelId="{0E16525E-2174-429E-80A3-E5A95FF6B8CD}">
      <dgm:prSet phldrT="[Text]"/>
      <dgm:spPr/>
      <dgm:t>
        <a:bodyPr/>
        <a:lstStyle/>
        <a:p>
          <a:r>
            <a:rPr lang="en-US" dirty="0" smtClean="0"/>
            <a:t>64 agencies address telework in Pandemic Influenza Plan</a:t>
          </a:r>
          <a:endParaRPr lang="en-US" dirty="0"/>
        </a:p>
      </dgm:t>
    </dgm:pt>
    <dgm:pt modelId="{77585F6E-9D02-433A-98BB-F4B1D250A461}" type="parTrans" cxnId="{CADEBF5C-22AD-4DE0-82A0-12320CBE8B76}">
      <dgm:prSet/>
      <dgm:spPr/>
      <dgm:t>
        <a:bodyPr/>
        <a:lstStyle/>
        <a:p>
          <a:endParaRPr lang="en-US"/>
        </a:p>
      </dgm:t>
    </dgm:pt>
    <dgm:pt modelId="{03202226-337C-4660-8D51-FF665FD9956A}" type="sibTrans" cxnId="{CADEBF5C-22AD-4DE0-82A0-12320CBE8B76}">
      <dgm:prSet/>
      <dgm:spPr/>
      <dgm:t>
        <a:bodyPr/>
        <a:lstStyle/>
        <a:p>
          <a:endParaRPr lang="en-US"/>
        </a:p>
      </dgm:t>
    </dgm:pt>
    <dgm:pt modelId="{07FF16DF-66B3-4F65-94BA-8349B3BE0652}">
      <dgm:prSet phldrT="[Text]"/>
      <dgm:spPr/>
      <dgm:t>
        <a:bodyPr/>
        <a:lstStyle/>
        <a:p>
          <a:r>
            <a:rPr lang="en-US" dirty="0" smtClean="0"/>
            <a:t>73 agencies include information about telework in emergencies as part of telework policy</a:t>
          </a:r>
          <a:endParaRPr lang="en-US" dirty="0"/>
        </a:p>
      </dgm:t>
    </dgm:pt>
    <dgm:pt modelId="{340BDAB7-5B33-4550-9BE4-21C17CEAD4D2}" type="parTrans" cxnId="{4CB48399-4F77-4B87-A156-440816549C60}">
      <dgm:prSet/>
      <dgm:spPr/>
      <dgm:t>
        <a:bodyPr/>
        <a:lstStyle/>
        <a:p>
          <a:endParaRPr lang="en-US"/>
        </a:p>
      </dgm:t>
    </dgm:pt>
    <dgm:pt modelId="{948B1C45-F7C3-4774-B1A3-CE90E7B23335}" type="sibTrans" cxnId="{4CB48399-4F77-4B87-A156-440816549C60}">
      <dgm:prSet/>
      <dgm:spPr/>
      <dgm:t>
        <a:bodyPr/>
        <a:lstStyle/>
        <a:p>
          <a:endParaRPr lang="en-US"/>
        </a:p>
      </dgm:t>
    </dgm:pt>
    <dgm:pt modelId="{8276269C-6C42-48DC-BE14-A41E4009F8CC}">
      <dgm:prSet phldrT="[Text]"/>
      <dgm:spPr/>
      <dgm:t>
        <a:bodyPr/>
        <a:lstStyle/>
        <a:p>
          <a:r>
            <a:rPr lang="en-US" dirty="0" smtClean="0"/>
            <a:t>41 agencies train teleworkers about what is expected of them in emergencies</a:t>
          </a:r>
          <a:endParaRPr lang="en-US" dirty="0"/>
        </a:p>
      </dgm:t>
    </dgm:pt>
    <dgm:pt modelId="{D871CC86-7BDB-4A8E-A579-5D89B73D79B5}" type="parTrans" cxnId="{571B8F17-413F-4199-8F2A-B5087C52A890}">
      <dgm:prSet/>
      <dgm:spPr/>
      <dgm:t>
        <a:bodyPr/>
        <a:lstStyle/>
        <a:p>
          <a:endParaRPr lang="en-US"/>
        </a:p>
      </dgm:t>
    </dgm:pt>
    <dgm:pt modelId="{517B7AEE-A35E-4A8F-8080-A252B9B21E3E}" type="sibTrans" cxnId="{571B8F17-413F-4199-8F2A-B5087C52A890}">
      <dgm:prSet/>
      <dgm:spPr/>
      <dgm:t>
        <a:bodyPr/>
        <a:lstStyle/>
        <a:p>
          <a:endParaRPr lang="en-US"/>
        </a:p>
      </dgm:t>
    </dgm:pt>
    <dgm:pt modelId="{4DC03CC1-CA76-484E-B010-1DB25EA38E5B}">
      <dgm:prSet phldrT="[Text]"/>
      <dgm:spPr/>
      <dgm:t>
        <a:bodyPr/>
        <a:lstStyle/>
        <a:p>
          <a:r>
            <a:rPr lang="en-US" dirty="0" smtClean="0"/>
            <a:t>15 agencies conduct telework exercises with all employees (up from 8 in 2011)</a:t>
          </a:r>
          <a:endParaRPr lang="en-US" dirty="0"/>
        </a:p>
      </dgm:t>
    </dgm:pt>
    <dgm:pt modelId="{A11D74F4-8C98-49DB-A288-24E9CEC0E03E}" type="parTrans" cxnId="{E4B9A2ED-5B0C-4C9A-84AF-CFB47E8D9463}">
      <dgm:prSet/>
      <dgm:spPr/>
      <dgm:t>
        <a:bodyPr/>
        <a:lstStyle/>
        <a:p>
          <a:endParaRPr lang="en-US"/>
        </a:p>
      </dgm:t>
    </dgm:pt>
    <dgm:pt modelId="{59D1AFE6-47F9-4900-8C2A-9F3387A9864F}" type="sibTrans" cxnId="{E4B9A2ED-5B0C-4C9A-84AF-CFB47E8D9463}">
      <dgm:prSet/>
      <dgm:spPr/>
      <dgm:t>
        <a:bodyPr/>
        <a:lstStyle/>
        <a:p>
          <a:endParaRPr lang="en-US"/>
        </a:p>
      </dgm:t>
    </dgm:pt>
    <dgm:pt modelId="{78AE64BE-9DFF-4EBD-AD11-175EC4950D15}">
      <dgm:prSet phldrT="[Text]"/>
      <dgm:spPr/>
      <dgm:t>
        <a:bodyPr/>
        <a:lstStyle/>
        <a:p>
          <a:r>
            <a:rPr lang="en-US" dirty="0" smtClean="0"/>
            <a:t>38 agencies test IT capacity for telework (up from 32 in 2011)</a:t>
          </a:r>
          <a:endParaRPr lang="en-US" dirty="0"/>
        </a:p>
      </dgm:t>
    </dgm:pt>
    <dgm:pt modelId="{9B15181B-6A5D-4C4B-9DC4-2B50DB9C54FF}" type="parTrans" cxnId="{FBE7055E-5893-409E-B752-C8F688F90AF1}">
      <dgm:prSet/>
      <dgm:spPr/>
      <dgm:t>
        <a:bodyPr/>
        <a:lstStyle/>
        <a:p>
          <a:endParaRPr lang="en-US"/>
        </a:p>
      </dgm:t>
    </dgm:pt>
    <dgm:pt modelId="{79032667-D083-4510-ADD5-D5770F88E696}" type="sibTrans" cxnId="{FBE7055E-5893-409E-B752-C8F688F90AF1}">
      <dgm:prSet/>
      <dgm:spPr/>
      <dgm:t>
        <a:bodyPr/>
        <a:lstStyle/>
        <a:p>
          <a:endParaRPr lang="en-US"/>
        </a:p>
      </dgm:t>
    </dgm:pt>
    <dgm:pt modelId="{4C702FB5-9744-4799-ABD0-9821B97B6BAD}" type="pres">
      <dgm:prSet presAssocID="{EB233980-A788-42A8-A0A2-E27488E9775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54567CF-B2FF-416F-AB85-62DB76FF82EC}" type="pres">
      <dgm:prSet presAssocID="{354DEBD1-A37D-45DF-83F3-730B2627E150}" presName="noChildren" presStyleCnt="0"/>
      <dgm:spPr/>
    </dgm:pt>
    <dgm:pt modelId="{B6441C94-0AAC-478A-91E3-74F638D9F1B8}" type="pres">
      <dgm:prSet presAssocID="{354DEBD1-A37D-45DF-83F3-730B2627E150}" presName="gap" presStyleCnt="0"/>
      <dgm:spPr/>
    </dgm:pt>
    <dgm:pt modelId="{C16C1AE0-600F-4943-9274-B8AEC663D17E}" type="pres">
      <dgm:prSet presAssocID="{354DEBD1-A37D-45DF-83F3-730B2627E150}" presName="medCircle2" presStyleLbl="vennNode1" presStyleIdx="0" presStyleCnt="6"/>
      <dgm:spPr/>
    </dgm:pt>
    <dgm:pt modelId="{B9A9B792-AABA-40A7-9C08-91763E04B962}" type="pres">
      <dgm:prSet presAssocID="{354DEBD1-A37D-45DF-83F3-730B2627E150}" presName="txLvlOnly1" presStyleLbl="revTx" presStyleIdx="0" presStyleCnt="6"/>
      <dgm:spPr/>
      <dgm:t>
        <a:bodyPr/>
        <a:lstStyle/>
        <a:p>
          <a:endParaRPr lang="en-US"/>
        </a:p>
      </dgm:t>
    </dgm:pt>
    <dgm:pt modelId="{A47F900A-292E-4192-88BC-2E3D2DFAFB9A}" type="pres">
      <dgm:prSet presAssocID="{0E16525E-2174-429E-80A3-E5A95FF6B8CD}" presName="noChildren" presStyleCnt="0"/>
      <dgm:spPr/>
    </dgm:pt>
    <dgm:pt modelId="{762D890E-75AF-4162-BAA2-6C099E5ADB21}" type="pres">
      <dgm:prSet presAssocID="{0E16525E-2174-429E-80A3-E5A95FF6B8CD}" presName="gap" presStyleCnt="0"/>
      <dgm:spPr/>
    </dgm:pt>
    <dgm:pt modelId="{9D59120E-E9AB-46B5-827A-229BA669688F}" type="pres">
      <dgm:prSet presAssocID="{0E16525E-2174-429E-80A3-E5A95FF6B8CD}" presName="medCircle2" presStyleLbl="vennNode1" presStyleIdx="1" presStyleCnt="6"/>
      <dgm:spPr/>
    </dgm:pt>
    <dgm:pt modelId="{AA8FAEB4-23FE-448C-A829-4F1D1D179B02}" type="pres">
      <dgm:prSet presAssocID="{0E16525E-2174-429E-80A3-E5A95FF6B8CD}" presName="txLvlOnly1" presStyleLbl="revTx" presStyleIdx="1" presStyleCnt="6"/>
      <dgm:spPr/>
      <dgm:t>
        <a:bodyPr/>
        <a:lstStyle/>
        <a:p>
          <a:endParaRPr lang="en-US"/>
        </a:p>
      </dgm:t>
    </dgm:pt>
    <dgm:pt modelId="{F7319650-2A7E-4497-8E19-E50DF4387419}" type="pres">
      <dgm:prSet presAssocID="{07FF16DF-66B3-4F65-94BA-8349B3BE0652}" presName="noChildren" presStyleCnt="0"/>
      <dgm:spPr/>
    </dgm:pt>
    <dgm:pt modelId="{24A12B41-8272-4757-A626-7245DED784DC}" type="pres">
      <dgm:prSet presAssocID="{07FF16DF-66B3-4F65-94BA-8349B3BE0652}" presName="gap" presStyleCnt="0"/>
      <dgm:spPr/>
    </dgm:pt>
    <dgm:pt modelId="{4E651F75-8423-4922-83E1-169E6E70D303}" type="pres">
      <dgm:prSet presAssocID="{07FF16DF-66B3-4F65-94BA-8349B3BE0652}" presName="medCircle2" presStyleLbl="vennNode1" presStyleIdx="2" presStyleCnt="6" custLinFactNeighborX="23898"/>
      <dgm:spPr/>
    </dgm:pt>
    <dgm:pt modelId="{914EE21C-10F0-412D-A4DB-0BF78EEED9A3}" type="pres">
      <dgm:prSet presAssocID="{07FF16DF-66B3-4F65-94BA-8349B3BE0652}" presName="txLvlOnly1" presStyleLbl="revTx" presStyleIdx="2" presStyleCnt="6" custScaleX="119436" custLinFactNeighborX="14400"/>
      <dgm:spPr/>
      <dgm:t>
        <a:bodyPr/>
        <a:lstStyle/>
        <a:p>
          <a:endParaRPr lang="en-US"/>
        </a:p>
      </dgm:t>
    </dgm:pt>
    <dgm:pt modelId="{D60C247A-D5D9-4375-8278-231749A54204}" type="pres">
      <dgm:prSet presAssocID="{8276269C-6C42-48DC-BE14-A41E4009F8CC}" presName="noChildren" presStyleCnt="0"/>
      <dgm:spPr/>
    </dgm:pt>
    <dgm:pt modelId="{26A05726-553A-4AB0-B44E-D27135606D15}" type="pres">
      <dgm:prSet presAssocID="{8276269C-6C42-48DC-BE14-A41E4009F8CC}" presName="gap" presStyleCnt="0"/>
      <dgm:spPr/>
    </dgm:pt>
    <dgm:pt modelId="{6A89B336-8151-4256-9154-34D453D61DAB}" type="pres">
      <dgm:prSet presAssocID="{8276269C-6C42-48DC-BE14-A41E4009F8CC}" presName="medCircle2" presStyleLbl="vennNode1" presStyleIdx="3" presStyleCnt="6"/>
      <dgm:spPr/>
    </dgm:pt>
    <dgm:pt modelId="{AA47671B-4D76-4949-96A4-FE22D357C20B}" type="pres">
      <dgm:prSet presAssocID="{8276269C-6C42-48DC-BE14-A41E4009F8CC}" presName="txLvlOnly1" presStyleLbl="revTx" presStyleIdx="3" presStyleCnt="6"/>
      <dgm:spPr/>
      <dgm:t>
        <a:bodyPr/>
        <a:lstStyle/>
        <a:p>
          <a:endParaRPr lang="en-US"/>
        </a:p>
      </dgm:t>
    </dgm:pt>
    <dgm:pt modelId="{FE994CCC-3ECC-4DE8-B20A-5AB3A0106C41}" type="pres">
      <dgm:prSet presAssocID="{4DC03CC1-CA76-484E-B010-1DB25EA38E5B}" presName="noChildren" presStyleCnt="0"/>
      <dgm:spPr/>
    </dgm:pt>
    <dgm:pt modelId="{E5704FF7-5BB5-4A7C-A300-973A23943788}" type="pres">
      <dgm:prSet presAssocID="{4DC03CC1-CA76-484E-B010-1DB25EA38E5B}" presName="gap" presStyleCnt="0"/>
      <dgm:spPr/>
    </dgm:pt>
    <dgm:pt modelId="{90915F71-2A2C-4704-BA23-F6EF4065DDFA}" type="pres">
      <dgm:prSet presAssocID="{4DC03CC1-CA76-484E-B010-1DB25EA38E5B}" presName="medCircle2" presStyleLbl="vennNode1" presStyleIdx="4" presStyleCnt="6"/>
      <dgm:spPr/>
    </dgm:pt>
    <dgm:pt modelId="{E6E633F7-B0AA-4EBA-81CD-506565374B18}" type="pres">
      <dgm:prSet presAssocID="{4DC03CC1-CA76-484E-B010-1DB25EA38E5B}" presName="txLvlOnly1" presStyleLbl="revTx" presStyleIdx="4" presStyleCnt="6"/>
      <dgm:spPr/>
      <dgm:t>
        <a:bodyPr/>
        <a:lstStyle/>
        <a:p>
          <a:endParaRPr lang="en-US"/>
        </a:p>
      </dgm:t>
    </dgm:pt>
    <dgm:pt modelId="{50E8BE05-40BE-42FF-B85D-3B99C4CDA396}" type="pres">
      <dgm:prSet presAssocID="{78AE64BE-9DFF-4EBD-AD11-175EC4950D15}" presName="noChildren" presStyleCnt="0"/>
      <dgm:spPr/>
    </dgm:pt>
    <dgm:pt modelId="{E41B77A6-CCE7-47F0-A23B-F291A2E8E465}" type="pres">
      <dgm:prSet presAssocID="{78AE64BE-9DFF-4EBD-AD11-175EC4950D15}" presName="gap" presStyleCnt="0"/>
      <dgm:spPr/>
    </dgm:pt>
    <dgm:pt modelId="{79BCCF0A-4113-42A0-92EC-39DB5CA5D0D4}" type="pres">
      <dgm:prSet presAssocID="{78AE64BE-9DFF-4EBD-AD11-175EC4950D15}" presName="medCircle2" presStyleLbl="vennNode1" presStyleIdx="5" presStyleCnt="6"/>
      <dgm:spPr/>
    </dgm:pt>
    <dgm:pt modelId="{22E43A76-E789-440B-AA3E-FF90F7B574A9}" type="pres">
      <dgm:prSet presAssocID="{78AE64BE-9DFF-4EBD-AD11-175EC4950D15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4CB48399-4F77-4B87-A156-440816549C60}" srcId="{EB233980-A788-42A8-A0A2-E27488E97752}" destId="{07FF16DF-66B3-4F65-94BA-8349B3BE0652}" srcOrd="2" destOrd="0" parTransId="{340BDAB7-5B33-4550-9BE4-21C17CEAD4D2}" sibTransId="{948B1C45-F7C3-4774-B1A3-CE90E7B23335}"/>
    <dgm:cxn modelId="{5DCD945E-CD6C-474C-A645-B63F013C857D}" type="presOf" srcId="{78AE64BE-9DFF-4EBD-AD11-175EC4950D15}" destId="{22E43A76-E789-440B-AA3E-FF90F7B574A9}" srcOrd="0" destOrd="0" presId="urn:microsoft.com/office/officeart/2008/layout/VerticalCircleList"/>
    <dgm:cxn modelId="{EA98C4C9-B018-4B9B-A5B5-D8B89A3CAEC5}" type="presOf" srcId="{07FF16DF-66B3-4F65-94BA-8349B3BE0652}" destId="{914EE21C-10F0-412D-A4DB-0BF78EEED9A3}" srcOrd="0" destOrd="0" presId="urn:microsoft.com/office/officeart/2008/layout/VerticalCircleList"/>
    <dgm:cxn modelId="{571B8F17-413F-4199-8F2A-B5087C52A890}" srcId="{EB233980-A788-42A8-A0A2-E27488E97752}" destId="{8276269C-6C42-48DC-BE14-A41E4009F8CC}" srcOrd="3" destOrd="0" parTransId="{D871CC86-7BDB-4A8E-A579-5D89B73D79B5}" sibTransId="{517B7AEE-A35E-4A8F-8080-A252B9B21E3E}"/>
    <dgm:cxn modelId="{D58E969D-1715-4622-829B-D5D8DBF0557C}" type="presOf" srcId="{8276269C-6C42-48DC-BE14-A41E4009F8CC}" destId="{AA47671B-4D76-4949-96A4-FE22D357C20B}" srcOrd="0" destOrd="0" presId="urn:microsoft.com/office/officeart/2008/layout/VerticalCircleList"/>
    <dgm:cxn modelId="{CADEBF5C-22AD-4DE0-82A0-12320CBE8B76}" srcId="{EB233980-A788-42A8-A0A2-E27488E97752}" destId="{0E16525E-2174-429E-80A3-E5A95FF6B8CD}" srcOrd="1" destOrd="0" parTransId="{77585F6E-9D02-433A-98BB-F4B1D250A461}" sibTransId="{03202226-337C-4660-8D51-FF665FD9956A}"/>
    <dgm:cxn modelId="{37C10C10-24CD-49B3-906B-2179FE961680}" type="presOf" srcId="{4DC03CC1-CA76-484E-B010-1DB25EA38E5B}" destId="{E6E633F7-B0AA-4EBA-81CD-506565374B18}" srcOrd="0" destOrd="0" presId="urn:microsoft.com/office/officeart/2008/layout/VerticalCircleList"/>
    <dgm:cxn modelId="{CF9625A9-34EE-4567-AF5C-5539441944B9}" type="presOf" srcId="{EB233980-A788-42A8-A0A2-E27488E97752}" destId="{4C702FB5-9744-4799-ABD0-9821B97B6BAD}" srcOrd="0" destOrd="0" presId="urn:microsoft.com/office/officeart/2008/layout/VerticalCircleList"/>
    <dgm:cxn modelId="{FBE7055E-5893-409E-B752-C8F688F90AF1}" srcId="{EB233980-A788-42A8-A0A2-E27488E97752}" destId="{78AE64BE-9DFF-4EBD-AD11-175EC4950D15}" srcOrd="5" destOrd="0" parTransId="{9B15181B-6A5D-4C4B-9DC4-2B50DB9C54FF}" sibTransId="{79032667-D083-4510-ADD5-D5770F88E696}"/>
    <dgm:cxn modelId="{E4B9A2ED-5B0C-4C9A-84AF-CFB47E8D9463}" srcId="{EB233980-A788-42A8-A0A2-E27488E97752}" destId="{4DC03CC1-CA76-484E-B010-1DB25EA38E5B}" srcOrd="4" destOrd="0" parTransId="{A11D74F4-8C98-49DB-A288-24E9CEC0E03E}" sibTransId="{59D1AFE6-47F9-4900-8C2A-9F3387A9864F}"/>
    <dgm:cxn modelId="{5B4A0AB9-809A-42D5-B0B5-34E605F2AFDB}" type="presOf" srcId="{354DEBD1-A37D-45DF-83F3-730B2627E150}" destId="{B9A9B792-AABA-40A7-9C08-91763E04B962}" srcOrd="0" destOrd="0" presId="urn:microsoft.com/office/officeart/2008/layout/VerticalCircleList"/>
    <dgm:cxn modelId="{5FE14E5E-073A-47F5-B24C-AD73798064E1}" type="presOf" srcId="{0E16525E-2174-429E-80A3-E5A95FF6B8CD}" destId="{AA8FAEB4-23FE-448C-A829-4F1D1D179B02}" srcOrd="0" destOrd="0" presId="urn:microsoft.com/office/officeart/2008/layout/VerticalCircleList"/>
    <dgm:cxn modelId="{7733F26B-55BA-43B7-889A-DAD41375FFB2}" srcId="{EB233980-A788-42A8-A0A2-E27488E97752}" destId="{354DEBD1-A37D-45DF-83F3-730B2627E150}" srcOrd="0" destOrd="0" parTransId="{7964E54E-8467-4E58-82D5-B829E21ED831}" sibTransId="{B7827494-CA0D-47B5-8E24-DB7B4EDD2C8E}"/>
    <dgm:cxn modelId="{98ED211E-CE80-441F-BB54-137D4893033E}" type="presParOf" srcId="{4C702FB5-9744-4799-ABD0-9821B97B6BAD}" destId="{C54567CF-B2FF-416F-AB85-62DB76FF82EC}" srcOrd="0" destOrd="0" presId="urn:microsoft.com/office/officeart/2008/layout/VerticalCircleList"/>
    <dgm:cxn modelId="{BF764E1F-F8ED-4980-8008-DA990172A22C}" type="presParOf" srcId="{C54567CF-B2FF-416F-AB85-62DB76FF82EC}" destId="{B6441C94-0AAC-478A-91E3-74F638D9F1B8}" srcOrd="0" destOrd="0" presId="urn:microsoft.com/office/officeart/2008/layout/VerticalCircleList"/>
    <dgm:cxn modelId="{511E48D8-3EB8-45A5-9BD8-B87D800F05C5}" type="presParOf" srcId="{C54567CF-B2FF-416F-AB85-62DB76FF82EC}" destId="{C16C1AE0-600F-4943-9274-B8AEC663D17E}" srcOrd="1" destOrd="0" presId="urn:microsoft.com/office/officeart/2008/layout/VerticalCircleList"/>
    <dgm:cxn modelId="{5ACA7A21-E0E0-4537-8FD6-4A71CC78F79B}" type="presParOf" srcId="{C54567CF-B2FF-416F-AB85-62DB76FF82EC}" destId="{B9A9B792-AABA-40A7-9C08-91763E04B962}" srcOrd="2" destOrd="0" presId="urn:microsoft.com/office/officeart/2008/layout/VerticalCircleList"/>
    <dgm:cxn modelId="{17037F44-2A99-440A-BA1C-68ABF31DE57A}" type="presParOf" srcId="{4C702FB5-9744-4799-ABD0-9821B97B6BAD}" destId="{A47F900A-292E-4192-88BC-2E3D2DFAFB9A}" srcOrd="1" destOrd="0" presId="urn:microsoft.com/office/officeart/2008/layout/VerticalCircleList"/>
    <dgm:cxn modelId="{91C01774-EDA9-4288-938B-8AE5E4E438F7}" type="presParOf" srcId="{A47F900A-292E-4192-88BC-2E3D2DFAFB9A}" destId="{762D890E-75AF-4162-BAA2-6C099E5ADB21}" srcOrd="0" destOrd="0" presId="urn:microsoft.com/office/officeart/2008/layout/VerticalCircleList"/>
    <dgm:cxn modelId="{51769F3A-F336-42F1-BB8C-43129A0FC4E4}" type="presParOf" srcId="{A47F900A-292E-4192-88BC-2E3D2DFAFB9A}" destId="{9D59120E-E9AB-46B5-827A-229BA669688F}" srcOrd="1" destOrd="0" presId="urn:microsoft.com/office/officeart/2008/layout/VerticalCircleList"/>
    <dgm:cxn modelId="{2209858F-527C-47DB-8F1F-8E0A6F107DFE}" type="presParOf" srcId="{A47F900A-292E-4192-88BC-2E3D2DFAFB9A}" destId="{AA8FAEB4-23FE-448C-A829-4F1D1D179B02}" srcOrd="2" destOrd="0" presId="urn:microsoft.com/office/officeart/2008/layout/VerticalCircleList"/>
    <dgm:cxn modelId="{6A363C89-056B-4073-B786-04BAA6C7BC1C}" type="presParOf" srcId="{4C702FB5-9744-4799-ABD0-9821B97B6BAD}" destId="{F7319650-2A7E-4497-8E19-E50DF4387419}" srcOrd="2" destOrd="0" presId="urn:microsoft.com/office/officeart/2008/layout/VerticalCircleList"/>
    <dgm:cxn modelId="{41AD152F-66A4-4679-A5F3-05AD394BF5B8}" type="presParOf" srcId="{F7319650-2A7E-4497-8E19-E50DF4387419}" destId="{24A12B41-8272-4757-A626-7245DED784DC}" srcOrd="0" destOrd="0" presId="urn:microsoft.com/office/officeart/2008/layout/VerticalCircleList"/>
    <dgm:cxn modelId="{E71E1DFE-5935-4583-91E3-C33BD15D9B32}" type="presParOf" srcId="{F7319650-2A7E-4497-8E19-E50DF4387419}" destId="{4E651F75-8423-4922-83E1-169E6E70D303}" srcOrd="1" destOrd="0" presId="urn:microsoft.com/office/officeart/2008/layout/VerticalCircleList"/>
    <dgm:cxn modelId="{58E18B97-BF2C-4024-86BE-6D5CF27E7E26}" type="presParOf" srcId="{F7319650-2A7E-4497-8E19-E50DF4387419}" destId="{914EE21C-10F0-412D-A4DB-0BF78EEED9A3}" srcOrd="2" destOrd="0" presId="urn:microsoft.com/office/officeart/2008/layout/VerticalCircleList"/>
    <dgm:cxn modelId="{7DF44903-9C09-421D-9B64-30E468E4D39B}" type="presParOf" srcId="{4C702FB5-9744-4799-ABD0-9821B97B6BAD}" destId="{D60C247A-D5D9-4375-8278-231749A54204}" srcOrd="3" destOrd="0" presId="urn:microsoft.com/office/officeart/2008/layout/VerticalCircleList"/>
    <dgm:cxn modelId="{63816C85-1EC7-4FF6-8CCB-4B664BB9EC41}" type="presParOf" srcId="{D60C247A-D5D9-4375-8278-231749A54204}" destId="{26A05726-553A-4AB0-B44E-D27135606D15}" srcOrd="0" destOrd="0" presId="urn:microsoft.com/office/officeart/2008/layout/VerticalCircleList"/>
    <dgm:cxn modelId="{6066196B-065C-4383-ADD0-A8E65B98412C}" type="presParOf" srcId="{D60C247A-D5D9-4375-8278-231749A54204}" destId="{6A89B336-8151-4256-9154-34D453D61DAB}" srcOrd="1" destOrd="0" presId="urn:microsoft.com/office/officeart/2008/layout/VerticalCircleList"/>
    <dgm:cxn modelId="{A3849A0F-74F2-4C19-A7A7-5BFAB5AC54DE}" type="presParOf" srcId="{D60C247A-D5D9-4375-8278-231749A54204}" destId="{AA47671B-4D76-4949-96A4-FE22D357C20B}" srcOrd="2" destOrd="0" presId="urn:microsoft.com/office/officeart/2008/layout/VerticalCircleList"/>
    <dgm:cxn modelId="{8E0B7F31-1E95-48C6-B64F-C3CA1DA73131}" type="presParOf" srcId="{4C702FB5-9744-4799-ABD0-9821B97B6BAD}" destId="{FE994CCC-3ECC-4DE8-B20A-5AB3A0106C41}" srcOrd="4" destOrd="0" presId="urn:microsoft.com/office/officeart/2008/layout/VerticalCircleList"/>
    <dgm:cxn modelId="{79EFFC9E-F141-464D-B28E-C6AFF40230DD}" type="presParOf" srcId="{FE994CCC-3ECC-4DE8-B20A-5AB3A0106C41}" destId="{E5704FF7-5BB5-4A7C-A300-973A23943788}" srcOrd="0" destOrd="0" presId="urn:microsoft.com/office/officeart/2008/layout/VerticalCircleList"/>
    <dgm:cxn modelId="{2C39F04C-FB78-4695-9168-C79401EEF6FD}" type="presParOf" srcId="{FE994CCC-3ECC-4DE8-B20A-5AB3A0106C41}" destId="{90915F71-2A2C-4704-BA23-F6EF4065DDFA}" srcOrd="1" destOrd="0" presId="urn:microsoft.com/office/officeart/2008/layout/VerticalCircleList"/>
    <dgm:cxn modelId="{99E354B0-465D-4146-8118-15A90A52EDA5}" type="presParOf" srcId="{FE994CCC-3ECC-4DE8-B20A-5AB3A0106C41}" destId="{E6E633F7-B0AA-4EBA-81CD-506565374B18}" srcOrd="2" destOrd="0" presId="urn:microsoft.com/office/officeart/2008/layout/VerticalCircleList"/>
    <dgm:cxn modelId="{65BF5684-1913-4D9C-8CB2-0C54EB16F073}" type="presParOf" srcId="{4C702FB5-9744-4799-ABD0-9821B97B6BAD}" destId="{50E8BE05-40BE-42FF-B85D-3B99C4CDA396}" srcOrd="5" destOrd="0" presId="urn:microsoft.com/office/officeart/2008/layout/VerticalCircleList"/>
    <dgm:cxn modelId="{90C081BD-1697-4867-BAFF-5B1B02D406F3}" type="presParOf" srcId="{50E8BE05-40BE-42FF-B85D-3B99C4CDA396}" destId="{E41B77A6-CCE7-47F0-A23B-F291A2E8E465}" srcOrd="0" destOrd="0" presId="urn:microsoft.com/office/officeart/2008/layout/VerticalCircleList"/>
    <dgm:cxn modelId="{27319A20-2B0A-4803-8D4A-ED84A7634F95}" type="presParOf" srcId="{50E8BE05-40BE-42FF-B85D-3B99C4CDA396}" destId="{79BCCF0A-4113-42A0-92EC-39DB5CA5D0D4}" srcOrd="1" destOrd="0" presId="urn:microsoft.com/office/officeart/2008/layout/VerticalCircleList"/>
    <dgm:cxn modelId="{23DEB3CD-3ED6-4391-9741-36B49414CC63}" type="presParOf" srcId="{50E8BE05-40BE-42FF-B85D-3B99C4CDA396}" destId="{22E43A76-E789-440B-AA3E-FF90F7B574A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C1AE0-600F-4943-9274-B8AEC663D17E}">
      <dsp:nvSpPr>
        <dsp:cNvPr id="0" name=""/>
        <dsp:cNvSpPr/>
      </dsp:nvSpPr>
      <dsp:spPr>
        <a:xfrm>
          <a:off x="2343846" y="2661"/>
          <a:ext cx="799599" cy="7995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A9B792-AABA-40A7-9C08-91763E04B962}">
      <dsp:nvSpPr>
        <dsp:cNvPr id="0" name=""/>
        <dsp:cNvSpPr/>
      </dsp:nvSpPr>
      <dsp:spPr>
        <a:xfrm>
          <a:off x="2743646" y="2661"/>
          <a:ext cx="4266158" cy="79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77 agencies address telework in Continuity of Operations Plan</a:t>
          </a:r>
          <a:endParaRPr lang="en-US" sz="2000" kern="1200" dirty="0"/>
        </a:p>
      </dsp:txBody>
      <dsp:txXfrm>
        <a:off x="2743646" y="2661"/>
        <a:ext cx="4266158" cy="799599"/>
      </dsp:txXfrm>
    </dsp:sp>
    <dsp:sp modelId="{9D59120E-E9AB-46B5-827A-229BA669688F}">
      <dsp:nvSpPr>
        <dsp:cNvPr id="0" name=""/>
        <dsp:cNvSpPr/>
      </dsp:nvSpPr>
      <dsp:spPr>
        <a:xfrm>
          <a:off x="2343846" y="802261"/>
          <a:ext cx="799599" cy="7995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8FAEB4-23FE-448C-A829-4F1D1D179B02}">
      <dsp:nvSpPr>
        <dsp:cNvPr id="0" name=""/>
        <dsp:cNvSpPr/>
      </dsp:nvSpPr>
      <dsp:spPr>
        <a:xfrm>
          <a:off x="2743646" y="802261"/>
          <a:ext cx="4266158" cy="79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64 agencies address telework in Pandemic Influenza Plan</a:t>
          </a:r>
          <a:endParaRPr lang="en-US" sz="2000" kern="1200" dirty="0"/>
        </a:p>
      </dsp:txBody>
      <dsp:txXfrm>
        <a:off x="2743646" y="802261"/>
        <a:ext cx="4266158" cy="799599"/>
      </dsp:txXfrm>
    </dsp:sp>
    <dsp:sp modelId="{4E651F75-8423-4922-83E1-169E6E70D303}">
      <dsp:nvSpPr>
        <dsp:cNvPr id="0" name=""/>
        <dsp:cNvSpPr/>
      </dsp:nvSpPr>
      <dsp:spPr>
        <a:xfrm>
          <a:off x="2327642" y="1601861"/>
          <a:ext cx="799599" cy="7995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4EE21C-10F0-412D-A4DB-0BF78EEED9A3}">
      <dsp:nvSpPr>
        <dsp:cNvPr id="0" name=""/>
        <dsp:cNvSpPr/>
      </dsp:nvSpPr>
      <dsp:spPr>
        <a:xfrm>
          <a:off x="2736095" y="1601861"/>
          <a:ext cx="5095328" cy="79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73 agencies include information about telework in emergencies as part of telework policy</a:t>
          </a:r>
          <a:endParaRPr lang="en-US" sz="2000" kern="1200" dirty="0"/>
        </a:p>
      </dsp:txBody>
      <dsp:txXfrm>
        <a:off x="2736095" y="1601861"/>
        <a:ext cx="5095328" cy="799599"/>
      </dsp:txXfrm>
    </dsp:sp>
    <dsp:sp modelId="{6A89B336-8151-4256-9154-34D453D61DAB}">
      <dsp:nvSpPr>
        <dsp:cNvPr id="0" name=""/>
        <dsp:cNvSpPr/>
      </dsp:nvSpPr>
      <dsp:spPr>
        <a:xfrm>
          <a:off x="2343846" y="2401461"/>
          <a:ext cx="799599" cy="7995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47671B-4D76-4949-96A4-FE22D357C20B}">
      <dsp:nvSpPr>
        <dsp:cNvPr id="0" name=""/>
        <dsp:cNvSpPr/>
      </dsp:nvSpPr>
      <dsp:spPr>
        <a:xfrm>
          <a:off x="2743646" y="2401461"/>
          <a:ext cx="4266158" cy="79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41 agencies train teleworkers about what is expected of them in emergencies</a:t>
          </a:r>
          <a:endParaRPr lang="en-US" sz="2000" kern="1200" dirty="0"/>
        </a:p>
      </dsp:txBody>
      <dsp:txXfrm>
        <a:off x="2743646" y="2401461"/>
        <a:ext cx="4266158" cy="799599"/>
      </dsp:txXfrm>
    </dsp:sp>
    <dsp:sp modelId="{90915F71-2A2C-4704-BA23-F6EF4065DDFA}">
      <dsp:nvSpPr>
        <dsp:cNvPr id="0" name=""/>
        <dsp:cNvSpPr/>
      </dsp:nvSpPr>
      <dsp:spPr>
        <a:xfrm>
          <a:off x="2343846" y="3201060"/>
          <a:ext cx="799599" cy="7995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E633F7-B0AA-4EBA-81CD-506565374B18}">
      <dsp:nvSpPr>
        <dsp:cNvPr id="0" name=""/>
        <dsp:cNvSpPr/>
      </dsp:nvSpPr>
      <dsp:spPr>
        <a:xfrm>
          <a:off x="2743646" y="3201060"/>
          <a:ext cx="4266158" cy="79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15 agencies conduct telework exercises with all employees (up from 8 in 2011)</a:t>
          </a:r>
          <a:endParaRPr lang="en-US" sz="2000" kern="1200" dirty="0"/>
        </a:p>
      </dsp:txBody>
      <dsp:txXfrm>
        <a:off x="2743646" y="3201060"/>
        <a:ext cx="4266158" cy="799599"/>
      </dsp:txXfrm>
    </dsp:sp>
    <dsp:sp modelId="{79BCCF0A-4113-42A0-92EC-39DB5CA5D0D4}">
      <dsp:nvSpPr>
        <dsp:cNvPr id="0" name=""/>
        <dsp:cNvSpPr/>
      </dsp:nvSpPr>
      <dsp:spPr>
        <a:xfrm>
          <a:off x="2343846" y="4000660"/>
          <a:ext cx="799599" cy="7995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E43A76-E789-440B-AA3E-FF90F7B574A9}">
      <dsp:nvSpPr>
        <dsp:cNvPr id="0" name=""/>
        <dsp:cNvSpPr/>
      </dsp:nvSpPr>
      <dsp:spPr>
        <a:xfrm>
          <a:off x="2743646" y="4000660"/>
          <a:ext cx="4266158" cy="79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38 agencies test IT capacity for telework (up from 32 in 2011)</a:t>
          </a:r>
          <a:endParaRPr lang="en-US" sz="2000" kern="1200" dirty="0"/>
        </a:p>
      </dsp:txBody>
      <dsp:txXfrm>
        <a:off x="2743646" y="4000660"/>
        <a:ext cx="4266158" cy="799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5" rIns="91473" bIns="45735" numCol="1" anchor="t" anchorCtr="0" compatLnSpc="1">
            <a:prstTxWarp prst="textNoShape">
              <a:avLst/>
            </a:prstTxWarp>
          </a:bodyPr>
          <a:lstStyle>
            <a:lvl1pPr defTabSz="91421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5" rIns="91473" bIns="45735" numCol="1" anchor="t" anchorCtr="0" compatLnSpc="1">
            <a:prstTxWarp prst="textNoShape">
              <a:avLst/>
            </a:prstTxWarp>
          </a:bodyPr>
          <a:lstStyle>
            <a:lvl1pPr algn="r" defTabSz="91421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5" rIns="91473" bIns="45735" numCol="1" anchor="b" anchorCtr="0" compatLnSpc="1">
            <a:prstTxWarp prst="textNoShape">
              <a:avLst/>
            </a:prstTxWarp>
          </a:bodyPr>
          <a:lstStyle>
            <a:lvl1pPr defTabSz="91421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5" rIns="91473" bIns="45735" numCol="1" anchor="b" anchorCtr="0" compatLnSpc="1">
            <a:prstTxWarp prst="textNoShape">
              <a:avLst/>
            </a:prstTxWarp>
          </a:bodyPr>
          <a:lstStyle>
            <a:lvl1pPr algn="r" defTabSz="914217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C9E82E8-2D81-4634-8DBE-72418FB9E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8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5" rIns="91473" bIns="45735" numCol="1" anchor="t" anchorCtr="0" compatLnSpc="1">
            <a:prstTxWarp prst="textNoShape">
              <a:avLst/>
            </a:prstTxWarp>
          </a:bodyPr>
          <a:lstStyle>
            <a:lvl1pPr defTabSz="914217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5" rIns="91473" bIns="45735" numCol="1" anchor="t" anchorCtr="0" compatLnSpc="1">
            <a:prstTxWarp prst="textNoShape">
              <a:avLst/>
            </a:prstTxWarp>
          </a:bodyPr>
          <a:lstStyle>
            <a:lvl1pPr algn="r" defTabSz="914217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41813"/>
            <a:ext cx="50260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5" rIns="91473" bIns="45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5" rIns="91473" bIns="45735" numCol="1" anchor="b" anchorCtr="0" compatLnSpc="1">
            <a:prstTxWarp prst="textNoShape">
              <a:avLst/>
            </a:prstTxWarp>
          </a:bodyPr>
          <a:lstStyle>
            <a:lvl1pPr defTabSz="914217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3" tIns="45735" rIns="91473" bIns="45735" numCol="1" anchor="b" anchorCtr="0" compatLnSpc="1">
            <a:prstTxWarp prst="textNoShape">
              <a:avLst/>
            </a:prstTxWarp>
          </a:bodyPr>
          <a:lstStyle>
            <a:lvl1pPr algn="r" defTabSz="914217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4C102BB2-0880-4ACD-B6EE-3FDC062BF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1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3" tIns="45735" rIns="91473" bIns="45735" anchor="b"/>
          <a:lstStyle/>
          <a:p>
            <a:pPr algn="r" defTabSz="912813" eaLnBrk="0" hangingPunct="0"/>
            <a:fld id="{FE361385-322D-4D87-B4BB-5510DCF127EB}" type="slidenum">
              <a:rPr lang="en-US" sz="1200" b="0">
                <a:latin typeface="Times" pitchFamily="18" charset="0"/>
              </a:rPr>
              <a:pPr algn="r" defTabSz="912813" eaLnBrk="0" hangingPunct="0"/>
              <a:t>2</a:t>
            </a:fld>
            <a:endParaRPr lang="en-US" sz="1200" b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FA5D6EB-B590-4729-8361-EF75627C227B}" type="slidenum">
              <a:rPr lang="en-US" smtClean="0"/>
              <a:pPr defTabSz="912813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 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9D14BA4-E5B5-4F2B-B536-CA245EE24C38}" type="slidenum">
              <a:rPr lang="en-US" smtClean="0"/>
              <a:pPr defTabSz="912813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2C94531-C585-4E04-9F86-E0388C78953E}" type="slidenum">
              <a:rPr lang="en-US" smtClean="0"/>
              <a:pPr defTabSz="912813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638DFEE-4A2D-4E3C-BD43-FC98D88FD21F}" type="slidenum">
              <a:rPr lang="en-US" smtClean="0"/>
              <a:pPr defTabSz="912813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7391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subTitle" idx="1"/>
          </p:nvPr>
        </p:nvSpPr>
        <p:spPr>
          <a:xfrm>
            <a:off x="2219325" y="3886200"/>
            <a:ext cx="6086475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245225"/>
            <a:ext cx="1524000" cy="476250"/>
          </a:xfr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1547A73-3B0E-4FCD-9E6F-972914B200BA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467600" y="6245225"/>
            <a:ext cx="1219200" cy="476250"/>
          </a:xfr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03C1F22-4107-4313-980C-4A9F949A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138A4D9-6F00-4B33-8F49-274E8B2F3E25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F020687-1027-40B9-B277-AB9A3B25B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BC4009-28B7-44FF-84B4-A377A507C7BC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6A14F28-AB2E-44A7-886E-15FCA5A3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9D2F5-36D1-46F0-A0BA-FF9A9BA6CE99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7749926-4A21-4572-A5F2-D46EB40F8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8E2B6B-B339-47F1-9A78-2AD93BFB4D34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1975770-9021-4B93-B97D-644870D15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85204A2-3B3A-4E3B-80A6-242B2CF27EB1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7F58078-9078-46C6-BF4C-31D56B8F0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6B583E7-A3A7-4779-9595-A75FC01955A7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1F778E2-BEC7-40D7-8FF7-41CE9BF0F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E72EA59-C75C-45C8-B5C8-03215C2DED1C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02F3597-7A35-4C65-AE76-1287636AE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AD0126-1659-4E32-8435-A5461B399A6D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C96305-FE0A-4680-992F-8910B1A96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096B67-4253-490C-B2B4-E96E3707E7A0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4EFEF4-A215-444C-A60B-82BF07554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03567D8-4F64-4F7B-86C9-EF8FF34015D8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CB60A14-53F4-4C1E-AA10-1F7822799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E82B103-6873-4B97-B2FF-9DCD87EF94B6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88198F1-2276-40A8-8B7E-75258CDC7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Template2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E996A93-9758-451C-9773-1602FF12A624}" type="datetime1">
              <a:rPr lang="en-US"/>
              <a:pPr>
                <a:defRPr/>
              </a:pPr>
              <a:t>1/10/2014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D70EB0-8307-4304-B945-05370CBB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>
                <a:ea typeface="ＭＳ Ｐゴシック"/>
              </a:rPr>
              <a:t>2013 Telework Status </a:t>
            </a:r>
            <a:br>
              <a:rPr lang="en-US" sz="4000">
                <a:ea typeface="ＭＳ Ｐゴシック"/>
              </a:rPr>
            </a:br>
            <a:r>
              <a:rPr lang="en-US" sz="4000">
                <a:ea typeface="ＭＳ Ｐゴシック"/>
              </a:rPr>
              <a:t>Report to Congress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2219325" y="3870325"/>
            <a:ext cx="6086475" cy="2070100"/>
          </a:xfrm>
        </p:spPr>
        <p:txBody>
          <a:bodyPr/>
          <a:lstStyle/>
          <a:p>
            <a:r>
              <a:rPr lang="en-US" sz="2000">
                <a:ea typeface="ＭＳ Ｐゴシック"/>
              </a:rPr>
              <a:t>Presenters:</a:t>
            </a:r>
          </a:p>
          <a:p>
            <a:r>
              <a:rPr lang="en-US" sz="2000">
                <a:ea typeface="ＭＳ Ｐゴシック"/>
              </a:rPr>
              <a:t>Kimberly Wells, Ph.D.</a:t>
            </a:r>
          </a:p>
          <a:p>
            <a:r>
              <a:rPr lang="en-US" sz="2000">
                <a:ea typeface="ＭＳ Ｐゴシック"/>
              </a:rPr>
              <a:t>Veronica Givens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Telework Goals: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Emergency Preparedness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81624D-2DEB-478B-8F08-D3FCC43FB02D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584688"/>
          <a:ext cx="9144000" cy="480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Telework and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Job Satisfaction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3B0FE7-02B4-4227-9B70-658F8CFBA272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5837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379418"/>
              </p:ext>
            </p:extLst>
          </p:nvPr>
        </p:nvGraphicFramePr>
        <p:xfrm>
          <a:off x="1567543" y="2054749"/>
          <a:ext cx="7398327" cy="402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Chart" r:id="rId5" imgW="6829277" imgH="3619410" progId="Excel.Chart.8">
                  <p:embed/>
                </p:oleObj>
              </mc:Choice>
              <mc:Fallback>
                <p:oleObj name="Chart" r:id="rId5" imgW="6829277" imgH="361941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543" y="2054749"/>
                        <a:ext cx="7398327" cy="4025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Telework and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Attracting New Workers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A1BAFD-323E-4617-8501-B311B0CEAA1B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5939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059050"/>
              </p:ext>
            </p:extLst>
          </p:nvPr>
        </p:nvGraphicFramePr>
        <p:xfrm>
          <a:off x="1674813" y="2125663"/>
          <a:ext cx="7124700" cy="376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Chart" r:id="rId5" imgW="6800877" imgH="3591010" progId="Excel.Chart.8">
                  <p:embed/>
                </p:oleObj>
              </mc:Choice>
              <mc:Fallback>
                <p:oleObj name="Chart" r:id="rId5" imgW="6800877" imgH="3591010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125663"/>
                        <a:ext cx="7124700" cy="376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Next Data Call and Report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1589088" y="1754579"/>
            <a:ext cx="7086600" cy="4525963"/>
          </a:xfrm>
        </p:spPr>
        <p:txBody>
          <a:bodyPr/>
          <a:lstStyle/>
          <a:p>
            <a:r>
              <a:rPr lang="en-US" dirty="0" smtClean="0">
                <a:ea typeface="ＭＳ Ｐゴシック"/>
              </a:rPr>
              <a:t>Data Call will be issued in later February 2014</a:t>
            </a:r>
          </a:p>
          <a:p>
            <a:r>
              <a:rPr lang="en-US" dirty="0" smtClean="0">
                <a:ea typeface="ＭＳ Ｐゴシック"/>
              </a:rPr>
              <a:t>Data for the 2014 report will be drawn from 2013 agency records and FEVS</a:t>
            </a:r>
          </a:p>
          <a:p>
            <a:r>
              <a:rPr lang="en-US" dirty="0" smtClean="0">
                <a:ea typeface="ＭＳ Ｐゴシック"/>
              </a:rPr>
              <a:t>Increased </a:t>
            </a:r>
            <a:r>
              <a:rPr lang="en-US" dirty="0">
                <a:ea typeface="ＭＳ Ｐゴシック"/>
              </a:rPr>
              <a:t>focus on goal setting and results of goal assessment</a:t>
            </a:r>
          </a:p>
          <a:p>
            <a:endParaRPr lang="en-US" dirty="0" smtClean="0">
              <a:ea typeface="ＭＳ Ｐゴシック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DF2853-ADCE-4B6D-9365-7881B3290E5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600200" y="2471738"/>
            <a:ext cx="7086600" cy="1143000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Questions?</a:t>
            </a:r>
          </a:p>
        </p:txBody>
      </p:sp>
      <p:sp>
        <p:nvSpPr>
          <p:cNvPr id="7270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FFD08B-00E3-40C4-9D57-6D5836F9140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Telework Report Sources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1709738" y="1638300"/>
            <a:ext cx="7086600" cy="4525963"/>
          </a:xfrm>
        </p:spPr>
        <p:txBody>
          <a:bodyPr/>
          <a:lstStyle/>
          <a:p>
            <a:r>
              <a:rPr lang="en-US" sz="2400" dirty="0" smtClean="0">
                <a:ea typeface="ＭＳ Ｐゴシック"/>
              </a:rPr>
              <a:t>Data call</a:t>
            </a:r>
          </a:p>
          <a:p>
            <a:pPr lvl="1"/>
            <a:r>
              <a:rPr lang="en-US" sz="2000" u="sng" dirty="0" smtClean="0">
                <a:ea typeface="ＭＳ Ｐゴシック"/>
              </a:rPr>
              <a:t>Telework records</a:t>
            </a:r>
            <a:r>
              <a:rPr lang="en-US" sz="2000" dirty="0" smtClean="0">
                <a:ea typeface="ＭＳ Ｐゴシック"/>
              </a:rPr>
              <a:t> from 90 Executive branch agencies (of 99 invited) and 179 </a:t>
            </a:r>
            <a:r>
              <a:rPr lang="en-US" sz="2000" dirty="0" err="1" smtClean="0">
                <a:ea typeface="ＭＳ Ｐゴシック"/>
              </a:rPr>
              <a:t>subagencies</a:t>
            </a:r>
            <a:r>
              <a:rPr lang="en-US" sz="2000" dirty="0" smtClean="0">
                <a:ea typeface="ＭＳ Ｐゴシック"/>
              </a:rPr>
              <a:t> </a:t>
            </a:r>
            <a:endParaRPr lang="en-US" sz="2000" dirty="0" smtClean="0">
              <a:solidFill>
                <a:srgbClr val="FF4B4B"/>
              </a:solidFill>
              <a:ea typeface="ＭＳ Ｐゴシック"/>
            </a:endParaRPr>
          </a:p>
          <a:p>
            <a:pPr lvl="1"/>
            <a:r>
              <a:rPr lang="en-US" sz="2000" dirty="0" smtClean="0">
                <a:ea typeface="ＭＳ Ｐゴシック"/>
              </a:rPr>
              <a:t>Administered October 7 – December 7, 2012</a:t>
            </a:r>
          </a:p>
          <a:p>
            <a:pPr lvl="1"/>
            <a:r>
              <a:rPr lang="en-US" sz="2000" dirty="0" smtClean="0">
                <a:ea typeface="ＭＳ Ｐゴシック"/>
              </a:rPr>
              <a:t>Results describe program implementation, employee eligibility and participation, and agency goals.  </a:t>
            </a:r>
          </a:p>
          <a:p>
            <a:r>
              <a:rPr lang="en-US" sz="2400" dirty="0" smtClean="0">
                <a:ea typeface="ＭＳ Ｐゴシック"/>
              </a:rPr>
              <a:t>Federal Employee Viewpoint Survey</a:t>
            </a:r>
          </a:p>
          <a:p>
            <a:pPr lvl="1"/>
            <a:r>
              <a:rPr lang="en-US" sz="2000" u="sng" dirty="0" smtClean="0">
                <a:ea typeface="ＭＳ Ｐゴシック"/>
              </a:rPr>
              <a:t>Employee perspectives</a:t>
            </a:r>
            <a:r>
              <a:rPr lang="en-US" sz="2000" dirty="0" smtClean="0">
                <a:ea typeface="ＭＳ Ｐゴシック"/>
              </a:rPr>
              <a:t> from a census survey of 82 agencies (97% of Executive branch); 46% response rate Governmentwide (1,622,375 employees invited).</a:t>
            </a:r>
          </a:p>
          <a:p>
            <a:pPr lvl="1"/>
            <a:r>
              <a:rPr lang="en-US" sz="2000" dirty="0" smtClean="0">
                <a:ea typeface="ＭＳ Ｐゴシック"/>
              </a:rPr>
              <a:t>Survey administered April – June 2012</a:t>
            </a:r>
          </a:p>
          <a:p>
            <a:pPr lvl="1"/>
            <a:r>
              <a:rPr lang="en-US" sz="2000" dirty="0" smtClean="0">
                <a:ea typeface="ＭＳ Ｐゴシック"/>
              </a:rPr>
              <a:t>Results describe the relationship between telework and employee attitudes and perspectives (e.g., job satisfaction, turnover intentions).  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7239000" y="6356350"/>
            <a:ext cx="144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E003C7B8-19C8-4081-8132-E3C96BCFCB3D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 eaLnBrk="0" hangingPunct="0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80288" cy="1143000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2012 v. 2011 Telework Participation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58647"/>
              </p:ext>
            </p:extLst>
          </p:nvPr>
        </p:nvGraphicFramePr>
        <p:xfrm>
          <a:off x="1670050" y="1543050"/>
          <a:ext cx="7251701" cy="471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571"/>
                <a:gridCol w="1092530"/>
                <a:gridCol w="1151906"/>
                <a:gridCol w="1104405"/>
                <a:gridCol w="1155289"/>
              </a:tblGrid>
              <a:tr h="378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9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Number/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Percent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of </a:t>
                      </a:r>
                      <a:r>
                        <a:rPr lang="en-US" sz="1600" b="1" dirty="0">
                          <a:effectLst/>
                        </a:rPr>
                        <a:t>employees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Number of agencies responding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Number/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Percent </a:t>
                      </a:r>
                      <a:r>
                        <a:rPr lang="en-US" sz="1600" b="1" dirty="0">
                          <a:effectLst/>
                        </a:rPr>
                        <a:t>of employees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Number of agencies responding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55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number of employees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2,157,668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2,165,390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641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Employees deemed eligible to telework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1,020,034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(47%)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684,589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(32%)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7017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Eligible employees </a:t>
                      </a:r>
                      <a:r>
                        <a:rPr lang="en-US" sz="1600" dirty="0">
                          <a:effectLst/>
                        </a:rPr>
                        <a:t>with telework agreements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26%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21%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723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Eligible employees </a:t>
                      </a:r>
                      <a:r>
                        <a:rPr lang="en-US" sz="1600" dirty="0">
                          <a:effectLst/>
                        </a:rPr>
                        <a:t>Teleworking in September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21%</a:t>
                      </a:r>
                      <a:endParaRPr lang="en-US" sz="1600" dirty="0">
                        <a:effectLst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25%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8519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Eligible employees Teleworking in Fiscal Year 2012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30%</a:t>
                      </a:r>
                      <a:endParaRPr lang="en-US" sz="1600" dirty="0">
                        <a:effectLst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--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  <p:sp>
        <p:nvSpPr>
          <p:cNvPr id="2872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B2F412-4798-45A8-8D98-D4A31876156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/>
              </a:rPr>
              <a:t>Telework Eligibility </a:t>
            </a:r>
            <a:br>
              <a:rPr lang="en-US" sz="4000" dirty="0" smtClean="0">
                <a:ea typeface="ＭＳ Ｐゴシック"/>
              </a:rPr>
            </a:br>
            <a:r>
              <a:rPr lang="en-US" sz="4000" dirty="0" smtClean="0">
                <a:ea typeface="ＭＳ Ｐゴシック"/>
              </a:rPr>
              <a:t>by Cabinet Agency</a:t>
            </a:r>
          </a:p>
        </p:txBody>
      </p:sp>
      <p:graphicFrame>
        <p:nvGraphicFramePr>
          <p:cNvPr id="90118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1400175" y="1744663"/>
          <a:ext cx="7805738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Chart" r:id="rId4" imgW="6305550" imgH="3133725" progId="Excel.Chart.8">
                  <p:embed/>
                </p:oleObj>
              </mc:Choice>
              <mc:Fallback>
                <p:oleObj name="Chart" r:id="rId4" imgW="6305550" imgH="3133725" progId="Excel.Char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744663"/>
                        <a:ext cx="7805738" cy="387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>
                <a:ea typeface="ＭＳ Ｐゴシック"/>
              </a:rPr>
              <a:t>Participation of Eligible Employees in Cabinet Agencies</a:t>
            </a:r>
          </a:p>
        </p:txBody>
      </p:sp>
      <p:graphicFrame>
        <p:nvGraphicFramePr>
          <p:cNvPr id="88069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477963" y="2033588"/>
          <a:ext cx="7666037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Chart" r:id="rId4" imgW="5895975" imgH="2743200" progId="Excel.Chart.8">
                  <p:embed/>
                </p:oleObj>
              </mc:Choice>
              <mc:Fallback>
                <p:oleObj name="Chart" r:id="rId4" imgW="5895975" imgH="2743200" progId="Excel.Char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2033588"/>
                        <a:ext cx="7666037" cy="356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Barriers to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Participation</a:t>
            </a:r>
          </a:p>
        </p:txBody>
      </p:sp>
      <p:graphicFrame>
        <p:nvGraphicFramePr>
          <p:cNvPr id="37910" name="Object 22"/>
          <p:cNvGraphicFramePr>
            <a:graphicFrameLocks noGrp="1"/>
          </p:cNvGraphicFramePr>
          <p:nvPr>
            <p:ph idx="1"/>
          </p:nvPr>
        </p:nvGraphicFramePr>
        <p:xfrm>
          <a:off x="1549400" y="1533525"/>
          <a:ext cx="7188200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r:id="rId4" imgW="7187807" imgH="4858933" progId="Excel.Sheet.8">
                  <p:embed/>
                </p:oleObj>
              </mc:Choice>
              <mc:Fallback>
                <p:oleObj r:id="rId4" imgW="7187807" imgH="4858933" progId="Excel.Sheet.8">
                  <p:embed/>
                  <p:pic>
                    <p:nvPicPr>
                      <p:cNvPr id="0" name="Picture 2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533525"/>
                        <a:ext cx="7188200" cy="486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66E1D6-2CC7-437F-A3B0-F6F356FD5E0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Telework Participation: FEVS</a:t>
            </a:r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1A1A86-94BF-41B8-B3A5-B65E7BB2A37C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425039" y="1701800"/>
          <a:ext cx="7564582" cy="365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Promoting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Participation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5EDBA5-7358-44CE-A430-EDF0449C4855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7363" y="1689100"/>
          <a:ext cx="7043736" cy="463878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078893"/>
                <a:gridCol w="993844"/>
                <a:gridCol w="970999"/>
              </a:tblGrid>
              <a:tr h="709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 what ways has your agency's management promoted your telework program?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Number of </a:t>
                      </a:r>
                      <a:r>
                        <a:rPr lang="en-US" sz="1200" dirty="0">
                          <a:effectLst/>
                        </a:rPr>
                        <a:t>agencies in </a:t>
                      </a:r>
                      <a:r>
                        <a:rPr lang="en-US" sz="1400" dirty="0">
                          <a:effectLst/>
                        </a:rPr>
                        <a:t>2011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Number of </a:t>
                      </a:r>
                      <a:r>
                        <a:rPr lang="en-US" sz="1200" dirty="0">
                          <a:effectLst/>
                        </a:rPr>
                        <a:t>agencies in </a:t>
                      </a:r>
                      <a:r>
                        <a:rPr lang="en-US" sz="1400" dirty="0">
                          <a:effectLst/>
                        </a:rPr>
                        <a:t>2012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81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Align </a:t>
                      </a:r>
                      <a:r>
                        <a:rPr lang="en-US" sz="1600" b="0" dirty="0">
                          <a:effectLst/>
                        </a:rPr>
                        <a:t>telework with agency strategic goals and mission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56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Advocate </a:t>
                      </a:r>
                      <a:r>
                        <a:rPr lang="en-US" sz="1600" b="0" dirty="0">
                          <a:effectLst/>
                        </a:rPr>
                        <a:t>telework in agency-wide meetings </a:t>
                      </a:r>
                      <a:r>
                        <a:rPr lang="en-US" sz="1600" b="0" dirty="0" smtClean="0">
                          <a:effectLst/>
                        </a:rPr>
                        <a:t/>
                      </a:r>
                      <a:br>
                        <a:rPr lang="en-US" sz="1600" b="0" dirty="0" smtClean="0">
                          <a:effectLst/>
                        </a:rPr>
                      </a:br>
                      <a:r>
                        <a:rPr lang="en-US" sz="1600" b="0" dirty="0" smtClean="0">
                          <a:effectLst/>
                        </a:rPr>
                        <a:t>(e.g., </a:t>
                      </a:r>
                      <a:r>
                        <a:rPr lang="en-US" sz="1600" b="0" dirty="0">
                          <a:effectLst/>
                        </a:rPr>
                        <a:t>all-hands meetings)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56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Use </a:t>
                      </a:r>
                      <a:r>
                        <a:rPr lang="en-US" sz="1600" b="0" dirty="0">
                          <a:effectLst/>
                        </a:rPr>
                        <a:t>telework goal setting and measurement to hold managers accountable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56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Emphasize </a:t>
                      </a:r>
                      <a:r>
                        <a:rPr lang="en-US" sz="1600" b="0" dirty="0">
                          <a:effectLst/>
                        </a:rPr>
                        <a:t>telework as part of COOP </a:t>
                      </a:r>
                      <a:r>
                        <a:rPr lang="en-US" sz="1600" b="0" dirty="0" smtClean="0">
                          <a:effectLst/>
                        </a:rPr>
                        <a:t/>
                      </a:r>
                      <a:br>
                        <a:rPr lang="en-US" sz="1600" b="0" dirty="0" smtClean="0">
                          <a:effectLst/>
                        </a:rPr>
                      </a:b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en-US" sz="1600" b="0" dirty="0">
                          <a:effectLst/>
                        </a:rPr>
                        <a:t>Continuity of Operations Plan) events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56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Conduct </a:t>
                      </a:r>
                      <a:r>
                        <a:rPr lang="en-US" sz="1600" b="0" dirty="0">
                          <a:effectLst/>
                        </a:rPr>
                        <a:t>special telework events </a:t>
                      </a:r>
                      <a:r>
                        <a:rPr lang="en-US" sz="1600" b="0" dirty="0" smtClean="0">
                          <a:effectLst/>
                        </a:rPr>
                        <a:t/>
                      </a:r>
                      <a:br>
                        <a:rPr lang="en-US" sz="1600" b="0" dirty="0" smtClean="0">
                          <a:effectLst/>
                        </a:rPr>
                      </a:b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en-US" sz="1600" b="0" dirty="0">
                          <a:effectLst/>
                        </a:rPr>
                        <a:t>e.g., telework awareness weeks, telework drills)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81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Transmit </a:t>
                      </a:r>
                      <a:r>
                        <a:rPr lang="en-US" sz="1600" b="0" dirty="0">
                          <a:effectLst/>
                        </a:rPr>
                        <a:t>agency-wide emails of support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81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Develop </a:t>
                      </a:r>
                      <a:r>
                        <a:rPr lang="en-US" sz="1600" b="0" dirty="0">
                          <a:effectLst/>
                        </a:rPr>
                        <a:t>signs/posters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81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Other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56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Our agency has not taken action to specifically </a:t>
                      </a:r>
                      <a:r>
                        <a:rPr lang="en-US" sz="1600" b="0" dirty="0" smtClean="0">
                          <a:effectLst/>
                        </a:rPr>
                        <a:t/>
                      </a:r>
                      <a:br>
                        <a:rPr lang="en-US" sz="1600" b="0" dirty="0" smtClean="0">
                          <a:effectLst/>
                        </a:rPr>
                      </a:br>
                      <a:r>
                        <a:rPr lang="en-US" sz="1600" b="0" dirty="0" smtClean="0">
                          <a:effectLst/>
                        </a:rPr>
                        <a:t>promote </a:t>
                      </a:r>
                      <a:r>
                        <a:rPr lang="en-US" sz="1600" b="0" dirty="0">
                          <a:effectLst/>
                        </a:rPr>
                        <a:t>telework in the past year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Telework Goals: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Cost Savings</a:t>
            </a:r>
          </a:p>
        </p:txBody>
      </p:sp>
      <p:graphicFrame>
        <p:nvGraphicFramePr>
          <p:cNvPr id="44080" name="Group 48"/>
          <p:cNvGraphicFramePr>
            <a:graphicFrameLocks noGrp="1"/>
          </p:cNvGraphicFramePr>
          <p:nvPr>
            <p:ph idx="1"/>
          </p:nvPr>
        </p:nvGraphicFramePr>
        <p:xfrm>
          <a:off x="1704975" y="2074863"/>
          <a:ext cx="7086600" cy="3324225"/>
        </p:xfrm>
        <a:graphic>
          <a:graphicData uri="http://schemas.openxmlformats.org/drawingml/2006/table">
            <a:tbl>
              <a:tblPr/>
              <a:tblGrid>
                <a:gridCol w="5076825"/>
                <a:gridCol w="1050925"/>
                <a:gridCol w="958850"/>
              </a:tblGrid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Number of Agencies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2012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Number of Agencies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2011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Reduced employee absences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Human capital savings (e.g., retention)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Reduced rent, office space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Utilities Expenditure Savings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Reduced Training Costs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Reduced transportation subsidy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Other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5D5A3C-9ECD-41D7-9DE7-3321963BBA0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37897</TotalTime>
  <Words>485</Words>
  <Application>Microsoft Office PowerPoint</Application>
  <PresentationFormat>On-screen Show (4:3)</PresentationFormat>
  <Paragraphs>147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Chart</vt:lpstr>
      <vt:lpstr>Microsoft Excel 97-2003 Worksheet</vt:lpstr>
      <vt:lpstr>2013 Telework Status  Report to Congress</vt:lpstr>
      <vt:lpstr>Telework Report Sources</vt:lpstr>
      <vt:lpstr>2012 v. 2011 Telework Participation</vt:lpstr>
      <vt:lpstr>Telework Eligibility  by Cabinet Agency</vt:lpstr>
      <vt:lpstr>Participation of Eligible Employees in Cabinet Agencies</vt:lpstr>
      <vt:lpstr>Barriers to Participation</vt:lpstr>
      <vt:lpstr>Telework Participation: FEVS</vt:lpstr>
      <vt:lpstr>Promoting  Participation</vt:lpstr>
      <vt:lpstr>Telework Goals: Cost Savings</vt:lpstr>
      <vt:lpstr>Telework Goals: Emergency Preparedness</vt:lpstr>
      <vt:lpstr>Telework and  Job Satisfaction</vt:lpstr>
      <vt:lpstr>Telework and  Attracting New Workers</vt:lpstr>
      <vt:lpstr>Next Data Call and Report</vt:lpstr>
      <vt:lpstr>Questions?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Matthew Holtry</dc:creator>
  <cp:lastModifiedBy>Jones, Amanda</cp:lastModifiedBy>
  <cp:revision>1049</cp:revision>
  <cp:lastPrinted>2013-12-04T21:33:01Z</cp:lastPrinted>
  <dcterms:created xsi:type="dcterms:W3CDTF">2000-04-20T12:10:32Z</dcterms:created>
  <dcterms:modified xsi:type="dcterms:W3CDTF">2014-01-10T17:22:01Z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0x0101004B3AB01C3175D84AA89EB136D4B2173C</vt:lpwstr>
  </property>
</Properties>
</file>